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9" r:id="rId6"/>
    <p:sldId id="270" r:id="rId7"/>
    <p:sldId id="273" r:id="rId8"/>
    <p:sldId id="263" r:id="rId9"/>
    <p:sldId id="264" r:id="rId10"/>
    <p:sldId id="265" r:id="rId11"/>
    <p:sldId id="266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957"/>
    <a:srgbClr val="FB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BD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1A0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791200"/>
            <a:ext cx="818678" cy="9906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29649" y="6066129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Alpha Chi Sigma Fraternity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Professional</a:t>
            </a:r>
            <a:r>
              <a:rPr lang="en-US" i="1" baseline="0" dirty="0" smtClean="0">
                <a:solidFill>
                  <a:schemeClr val="bg1"/>
                </a:solidFill>
              </a:rPr>
              <a:t> in Chemistry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0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6B07-5AF6-4D19-AE5C-4F80A03644D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B7BB-3926-4C55-9EA7-2C7041D5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tional@alphachisigma.org" TargetMode="External"/><Relationship Id="rId2" Type="http://schemas.openxmlformats.org/officeDocument/2006/relationships/hyperlink" Target="http://www.alphachisigma.org/page.aspx?pid=45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tional@alphachisigma.org" TargetMode="External"/><Relationship Id="rId2" Type="http://schemas.openxmlformats.org/officeDocument/2006/relationships/hyperlink" Target="http://www.alphachisigma.org/page.aspx?pid=38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phachisigma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xpansion@alphachisigma.or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roexpansion@alphachisigma.org" TargetMode="External"/><Relationship Id="rId4" Type="http://schemas.openxmlformats.org/officeDocument/2006/relationships/hyperlink" Target="http://www.alphachisigma.org/page.aspx?pid=29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oexpansion@alphachisigma.or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roexpansion@alphachisigma.or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tional@alphachisigma.org" TargetMode="External"/><Relationship Id="rId2" Type="http://schemas.openxmlformats.org/officeDocument/2006/relationships/hyperlink" Target="http://www.alphachisigma.org/page.aspx?pid=38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1470025"/>
          </a:xfrm>
        </p:spPr>
        <p:txBody>
          <a:bodyPr/>
          <a:lstStyle/>
          <a:p>
            <a:r>
              <a:rPr lang="en-US" dirty="0" smtClean="0"/>
              <a:t>The Professional Branch of </a:t>
            </a:r>
            <a:r>
              <a:rPr lang="en-US" dirty="0" smtClean="0">
                <a:latin typeface="Symbol" panose="05050102010706020507" pitchFamily="18" charset="2"/>
              </a:rPr>
              <a:t>ACS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086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Initiation is only one day.</a:t>
            </a:r>
          </a:p>
          <a:p>
            <a:r>
              <a:rPr lang="en-US" dirty="0" smtClean="0"/>
              <a:t>The collegiate experience is just a few years.</a:t>
            </a:r>
          </a:p>
          <a:p>
            <a:r>
              <a:rPr lang="en-US" dirty="0" smtClean="0"/>
              <a:t>Brotherhood lasts for a lifetime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2" y="644292"/>
            <a:ext cx="9045878" cy="48421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Check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website</a:t>
            </a:r>
            <a:r>
              <a:rPr lang="en-US" dirty="0" smtClean="0">
                <a:solidFill>
                  <a:schemeClr val="tx1"/>
                </a:solidFill>
              </a:rPr>
              <a:t> for active Committees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 are standing, others are formed for a specific purpose and dissolve afterward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 examples of standing Committees: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Scholar Award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Leadership Development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Housing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Expansion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Nominations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National Ritual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Scout Activity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Special Needs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Obligations &amp; time commitments varies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Contact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national@alphachisigma.org</a:t>
            </a:r>
            <a:r>
              <a:rPr lang="en-US" dirty="0" smtClean="0">
                <a:solidFill>
                  <a:schemeClr val="tx1"/>
                </a:solidFill>
              </a:rPr>
              <a:t> to express interest!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1" y="100164"/>
            <a:ext cx="2822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National Committees</a:t>
            </a:r>
            <a:endParaRPr lang="en-US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819400" cy="17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686800" cy="51054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Professional Representatives (PRs) </a:t>
            </a:r>
            <a:r>
              <a:rPr lang="en-US" sz="2400" dirty="0" smtClean="0">
                <a:solidFill>
                  <a:schemeClr val="tx1"/>
                </a:solidFill>
              </a:rPr>
              <a:t>advocate for Professional Brothers at-large on Grand Chapter matters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Nationally-elected, serve 2 year term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Typically but not always in regions not represented by a Professional Chapter/Group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Duties as assigned by SC, serve on National and District Committees, aid in Collegiate and Professional Branch expansion and transition efforts.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Nominations Committee is responsible for solicitation &amp; ballot.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If you want to be considered for nomination,  email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national@alphachisigma.org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1" y="100164"/>
            <a:ext cx="375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Professional Representatives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876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1" y="0"/>
            <a:ext cx="402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Contribute to the Reserve Fund</a:t>
            </a:r>
            <a:endParaRPr lang="en-US" sz="2400" i="1" dirty="0"/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-76200" y="1066800"/>
            <a:ext cx="7239000" cy="4724400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Donate to the Reserve Fund and become an active Professional Brother for life.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Reserve Fund helps long-term financial stability of the Fraternity.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Brothers who donate $2000 or more to the Reserve Fund over a 10-year period are granted active status for life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Also tax-deductible!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Consider planned giving</a:t>
            </a:r>
          </a:p>
        </p:txBody>
      </p:sp>
    </p:spTree>
    <p:extLst>
      <p:ext uri="{BB962C8B-B14F-4D97-AF65-F5344CB8AC3E}">
        <p14:creationId xmlns:p14="http://schemas.microsoft.com/office/powerpoint/2010/main" val="16636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445077"/>
            <a:ext cx="7772400" cy="2152650"/>
          </a:xfrm>
        </p:spPr>
        <p:txBody>
          <a:bodyPr/>
          <a:lstStyle/>
          <a:p>
            <a:r>
              <a:rPr lang="en-US" dirty="0" smtClean="0">
                <a:latin typeface="Symbol" panose="05050102010706020507" pitchFamily="18" charset="2"/>
              </a:rPr>
              <a:t>ACS</a:t>
            </a:r>
            <a:r>
              <a:rPr lang="en-US" dirty="0" smtClean="0"/>
              <a:t> Membership is for life.</a:t>
            </a:r>
            <a:br>
              <a:rPr lang="en-US" dirty="0" smtClean="0"/>
            </a:br>
            <a:r>
              <a:rPr lang="en-US" dirty="0" smtClean="0"/>
              <a:t>What will you do now?</a:t>
            </a:r>
            <a:endParaRPr lang="en-US" dirty="0"/>
          </a:p>
        </p:txBody>
      </p:sp>
      <p:pic>
        <p:nvPicPr>
          <p:cNvPr id="7" name="Picture 6" descr="https://www.alphachisigma.org/image/Conclave-photo-button-for-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/>
        </p:blipFill>
        <p:spPr bwMode="auto">
          <a:xfrm>
            <a:off x="1801177" y="2590800"/>
            <a:ext cx="5541645" cy="305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167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24400" y="885855"/>
            <a:ext cx="4359698" cy="3657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continue to be active with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ACS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Graduate  School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Professional Chapters &amp; Groups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District &amp; National Committees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Run for an elected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s://i0.wp.com/m6.i.pbase.com/o6/30/52730/1/116567116.Vo9WEPwG.sr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299"/>
            <a:ext cx="4403302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1" y="120134"/>
            <a:ext cx="41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…. throughout our mortal lives.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4251" y="4343400"/>
            <a:ext cx="3360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You’ve graduated.  Now what?</a:t>
            </a:r>
            <a:br>
              <a:rPr lang="en-US" sz="2000" i="1" dirty="0" smtClean="0"/>
            </a:br>
            <a:r>
              <a:rPr lang="en-US" sz="2000" i="1" dirty="0" smtClean="0"/>
              <a:t>What’s the next step for you?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273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2" y="838200"/>
            <a:ext cx="8915398" cy="42672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Update your details with the National Office!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Please 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 info that won’t expire– permanent email and mailing addresses, phone number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Don’t forget to update your address with the US Postal Service too!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Update your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AlphaChiSigma.org</a:t>
            </a:r>
            <a:r>
              <a:rPr lang="en-US" dirty="0" smtClean="0">
                <a:solidFill>
                  <a:schemeClr val="tx1"/>
                </a:solidFill>
              </a:rPr>
              <a:t> profile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Collegiate chapters– fill out the PBI (Professional Branch Induction) form each year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Even if a Professional Branch Recognition (PRC) or Professional Induction Ceremony (PIC) are not conducted.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100164"/>
            <a:ext cx="447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But first, update your information!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905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1" y="838200"/>
            <a:ext cx="5867399" cy="4267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100164"/>
            <a:ext cx="403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Going to graduate or </a:t>
            </a:r>
            <a:br>
              <a:rPr lang="en-US" sz="2400" i="1" dirty="0" smtClean="0"/>
            </a:br>
            <a:r>
              <a:rPr lang="en-US" sz="2400" i="1" dirty="0" smtClean="0"/>
              <a:t>professional school?</a:t>
            </a:r>
            <a:br>
              <a:rPr lang="en-US" sz="2400" i="1" dirty="0" smtClean="0"/>
            </a:br>
            <a:endParaRPr lang="en-US" sz="2400" i="1" dirty="0"/>
          </a:p>
          <a:p>
            <a:r>
              <a:rPr lang="en-US" sz="2400" i="1" dirty="0" smtClean="0"/>
              <a:t>Your </a:t>
            </a:r>
            <a:r>
              <a:rPr lang="en-US" sz="2400" i="1" dirty="0" smtClean="0">
                <a:latin typeface="Symbol" panose="05050102010706020507" pitchFamily="18" charset="2"/>
              </a:rPr>
              <a:t>ACS </a:t>
            </a:r>
            <a:r>
              <a:rPr lang="en-US" sz="2400" i="1" dirty="0" smtClean="0"/>
              <a:t>brothers are here</a:t>
            </a:r>
            <a:br>
              <a:rPr lang="en-US" sz="2400" i="1" dirty="0" smtClean="0"/>
            </a:br>
            <a:r>
              <a:rPr lang="en-US" sz="2400" i="1" dirty="0" smtClean="0"/>
              <a:t>to help you through!</a:t>
            </a:r>
            <a:endParaRPr lang="en-US" sz="2400" i="1" dirty="0"/>
          </a:p>
        </p:txBody>
      </p:sp>
      <p:pic>
        <p:nvPicPr>
          <p:cNvPr id="4098" name="Picture 2" descr="http://www.phdcomics.com/comics/archive/phd022509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2" y="76200"/>
            <a:ext cx="45719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152401" y="2209800"/>
            <a:ext cx="8839199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Stay active with a local collegiate chapter!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 choose your Branch– Collegiate or Professional– determined by where you pay dues.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active Collegiate Chapter? Consider establishing one!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Contact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 expansion@alphachisigma.org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Join a local Professional Group or Chapter!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AlphaChiSigma.org</a:t>
            </a:r>
            <a:r>
              <a:rPr lang="en-US" dirty="0" smtClean="0">
                <a:solidFill>
                  <a:schemeClr val="tx1"/>
                </a:solidFill>
              </a:rPr>
              <a:t>  or </a:t>
            </a:r>
            <a:r>
              <a:rPr lang="en-US" i="1" dirty="0" smtClean="0">
                <a:solidFill>
                  <a:schemeClr val="tx1"/>
                </a:solidFill>
              </a:rPr>
              <a:t>The Hexagon </a:t>
            </a:r>
            <a:r>
              <a:rPr lang="en-US" dirty="0" smtClean="0">
                <a:solidFill>
                  <a:schemeClr val="tx1"/>
                </a:solidFill>
              </a:rPr>
              <a:t>for contact info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Professional group/chapter? – establish a new one!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Contact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proexpansion@alphachisigma.org</a:t>
            </a:r>
            <a:r>
              <a:rPr lang="en-US" dirty="0" smtClean="0">
                <a:solidFill>
                  <a:schemeClr val="tx1"/>
                </a:solidFill>
              </a:rPr>
              <a:t> for help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1" y="100164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Heading to the workforce?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152400" y="6858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don’t have to be “a real chemist” to be active in the Professional Branch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education in chemistry prepares you for </a:t>
            </a:r>
            <a:r>
              <a:rPr lang="en-US" u="sng" dirty="0" smtClean="0"/>
              <a:t>many</a:t>
            </a:r>
            <a:r>
              <a:rPr lang="en-US" dirty="0" smtClean="0"/>
              <a:t> different careers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experiences makes the Fraternity stronger</a:t>
            </a:r>
          </a:p>
          <a:p>
            <a:r>
              <a:rPr lang="en-US" dirty="0" smtClean="0"/>
              <a:t>Join a Professional Group or Chapter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Family involvement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Flexible </a:t>
            </a:r>
            <a:r>
              <a:rPr lang="en-US" dirty="0"/>
              <a:t>time </a:t>
            </a:r>
            <a:r>
              <a:rPr lang="en-US" dirty="0" smtClean="0"/>
              <a:t>commitments and responsibilities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no active Chapter consider helping to start 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Contact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proexpansion@alphachisigma.org</a:t>
            </a:r>
            <a:r>
              <a:rPr lang="en-US" dirty="0" smtClean="0"/>
              <a:t> for help</a:t>
            </a:r>
          </a:p>
          <a:p>
            <a:r>
              <a:rPr lang="en-US" dirty="0" smtClean="0"/>
              <a:t>Join a committee or run for office</a:t>
            </a:r>
          </a:p>
        </p:txBody>
      </p:sp>
    </p:spTree>
    <p:extLst>
      <p:ext uri="{BB962C8B-B14F-4D97-AF65-F5344CB8AC3E}">
        <p14:creationId xmlns:p14="http://schemas.microsoft.com/office/powerpoint/2010/main" val="26397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1" y="485629"/>
            <a:ext cx="9067799" cy="5305571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be an active Professional Member, you must make an annual contribution: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$25/year for recent graduates, graduate students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$50/year in later years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Allows you to hold positions and vote in Professional Chapters, vote for PRs, continue receiving all issues of </a:t>
            </a: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 smtClean="0">
                <a:solidFill>
                  <a:schemeClr val="tx1"/>
                </a:solidFill>
              </a:rPr>
              <a:t>Hexagon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Your annual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ontribution enriches the Fraternal experience for generations to come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Examples: continued expansion efforts, higher quality member cards &amp; certificates for new Brothers, </a:t>
            </a:r>
            <a:r>
              <a:rPr lang="en-US" i="1" dirty="0">
                <a:solidFill>
                  <a:schemeClr val="tx1"/>
                </a:solidFill>
              </a:rPr>
              <a:t>The </a:t>
            </a:r>
            <a:r>
              <a:rPr lang="en-US" i="1" dirty="0" smtClean="0">
                <a:solidFill>
                  <a:schemeClr val="tx1"/>
                </a:solidFill>
              </a:rPr>
              <a:t>Hexagon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5% of your donation is given to your initiating chapter.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Your contribution is tax-deductible--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ACS</a:t>
            </a:r>
            <a:r>
              <a:rPr lang="en-US" dirty="0" smtClean="0">
                <a:solidFill>
                  <a:schemeClr val="tx1"/>
                </a:solidFill>
              </a:rPr>
              <a:t> is a nonprofit 501(c)3 educational organization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into matching contributions from your employer (contact HR) and upsize your contribution!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93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How to become an Active Professional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344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6" t="5971" r="1315" b="2984"/>
          <a:stretch/>
        </p:blipFill>
        <p:spPr>
          <a:xfrm>
            <a:off x="0" y="472289"/>
            <a:ext cx="9171140" cy="4623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1" y="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Where is the Professional Branch?</a:t>
            </a:r>
            <a:endParaRPr lang="en-US" sz="2400" i="1" dirty="0"/>
          </a:p>
        </p:txBody>
      </p:sp>
      <p:sp>
        <p:nvSpPr>
          <p:cNvPr id="6" name="5-Point Star 5"/>
          <p:cNvSpPr>
            <a:spLocks noChangeAspect="1"/>
          </p:cNvSpPr>
          <p:nvPr/>
        </p:nvSpPr>
        <p:spPr>
          <a:xfrm>
            <a:off x="7060626" y="8161733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>
            <a:spLocks noChangeAspect="1"/>
          </p:cNvSpPr>
          <p:nvPr/>
        </p:nvSpPr>
        <p:spPr>
          <a:xfrm>
            <a:off x="4943013" y="7935351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>
            <a:spLocks noChangeAspect="1"/>
          </p:cNvSpPr>
          <p:nvPr/>
        </p:nvSpPr>
        <p:spPr>
          <a:xfrm>
            <a:off x="5343063" y="7249551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5647863" y="7554351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7060626" y="7744851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7056320" y="7464712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7117906" y="7224238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7696200" y="1447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45730" y="4813610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>
            <a:spLocks/>
          </p:cNvSpPr>
          <p:nvPr/>
        </p:nvSpPr>
        <p:spPr>
          <a:xfrm>
            <a:off x="45730" y="4497160"/>
            <a:ext cx="225729" cy="2257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1075863" y="8240151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459" y="4455112"/>
            <a:ext cx="288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Professional Chapter</a:t>
            </a:r>
            <a:br>
              <a:rPr lang="en-US" dirty="0" smtClean="0"/>
            </a:br>
            <a:r>
              <a:rPr lang="en-US" dirty="0" smtClean="0"/>
              <a:t>Current Professional Group</a:t>
            </a:r>
            <a:endParaRPr lang="en-US" dirty="0"/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>
            <a:off x="4724400" y="7934613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>
          <a:xfrm>
            <a:off x="5524168" y="7892566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>
            <a:spLocks noChangeAspect="1"/>
          </p:cNvSpPr>
          <p:nvPr/>
        </p:nvSpPr>
        <p:spPr>
          <a:xfrm>
            <a:off x="5850628" y="7744851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>
          <a:xfrm>
            <a:off x="5828838" y="7954401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>
          <a:xfrm>
            <a:off x="5971713" y="7161086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>
          <a:xfrm>
            <a:off x="5171613" y="7097151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>
          <a:xfrm>
            <a:off x="4440085" y="7845050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>
          <a:xfrm>
            <a:off x="6181263" y="9135501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>
            <a:spLocks noChangeAspect="1"/>
          </p:cNvSpPr>
          <p:nvPr/>
        </p:nvSpPr>
        <p:spPr>
          <a:xfrm>
            <a:off x="4724400" y="6963801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>
            <a:spLocks noChangeAspect="1"/>
          </p:cNvSpPr>
          <p:nvPr/>
        </p:nvSpPr>
        <p:spPr>
          <a:xfrm>
            <a:off x="6390813" y="7987925"/>
            <a:ext cx="285750" cy="28575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10017" y="5400429"/>
            <a:ext cx="176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as of October 2016</a:t>
            </a:r>
            <a:endParaRPr lang="en-US" sz="1600" i="1" dirty="0"/>
          </a:p>
        </p:txBody>
      </p:sp>
      <p:sp>
        <p:nvSpPr>
          <p:cNvPr id="30" name="5-Point Star 29"/>
          <p:cNvSpPr>
            <a:spLocks noChangeAspect="1"/>
          </p:cNvSpPr>
          <p:nvPr/>
        </p:nvSpPr>
        <p:spPr>
          <a:xfrm>
            <a:off x="7251256" y="2133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>
            <a:spLocks noChangeAspect="1"/>
          </p:cNvSpPr>
          <p:nvPr/>
        </p:nvSpPr>
        <p:spPr>
          <a:xfrm>
            <a:off x="7056320" y="2362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>
            <a:spLocks noChangeAspect="1"/>
          </p:cNvSpPr>
          <p:nvPr/>
        </p:nvSpPr>
        <p:spPr>
          <a:xfrm>
            <a:off x="5667043" y="2438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>
            <a:spLocks noChangeAspect="1"/>
          </p:cNvSpPr>
          <p:nvPr/>
        </p:nvSpPr>
        <p:spPr>
          <a:xfrm>
            <a:off x="5381163" y="2035565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>
            <a:spLocks noChangeAspect="1"/>
          </p:cNvSpPr>
          <p:nvPr/>
        </p:nvSpPr>
        <p:spPr>
          <a:xfrm>
            <a:off x="5095413" y="2707822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>
            <a:spLocks noChangeAspect="1"/>
          </p:cNvSpPr>
          <p:nvPr/>
        </p:nvSpPr>
        <p:spPr>
          <a:xfrm>
            <a:off x="4421851" y="2635912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6877794" y="2971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>
            <a:spLocks noChangeAspect="1"/>
          </p:cNvSpPr>
          <p:nvPr/>
        </p:nvSpPr>
        <p:spPr>
          <a:xfrm>
            <a:off x="685800" y="32004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>
          <a:xfrm>
            <a:off x="4528320" y="1487335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>
          <a:xfrm>
            <a:off x="4167799" y="2173135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>
            <a:spLocks noChangeAspect="1"/>
          </p:cNvSpPr>
          <p:nvPr/>
        </p:nvSpPr>
        <p:spPr>
          <a:xfrm>
            <a:off x="4717284" y="2702271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>
            <a:spLocks noChangeAspect="1"/>
          </p:cNvSpPr>
          <p:nvPr/>
        </p:nvSpPr>
        <p:spPr>
          <a:xfrm>
            <a:off x="5527658" y="2535086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>
            <a:spLocks noChangeAspect="1"/>
          </p:cNvSpPr>
          <p:nvPr/>
        </p:nvSpPr>
        <p:spPr>
          <a:xfrm>
            <a:off x="5888859" y="2432849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>
            <a:spLocks noChangeAspect="1"/>
          </p:cNvSpPr>
          <p:nvPr/>
        </p:nvSpPr>
        <p:spPr>
          <a:xfrm>
            <a:off x="5955534" y="2658578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>
            <a:spLocks noChangeAspect="1"/>
          </p:cNvSpPr>
          <p:nvPr/>
        </p:nvSpPr>
        <p:spPr>
          <a:xfrm>
            <a:off x="6622672" y="2651107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>
            <a:spLocks noChangeAspect="1"/>
          </p:cNvSpPr>
          <p:nvPr/>
        </p:nvSpPr>
        <p:spPr>
          <a:xfrm>
            <a:off x="6521198" y="2075100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>
            <a:spLocks noChangeAspect="1"/>
          </p:cNvSpPr>
          <p:nvPr/>
        </p:nvSpPr>
        <p:spPr>
          <a:xfrm>
            <a:off x="5971713" y="1849371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>
            <a:spLocks noChangeAspect="1"/>
          </p:cNvSpPr>
          <p:nvPr/>
        </p:nvSpPr>
        <p:spPr>
          <a:xfrm>
            <a:off x="5066314" y="1776206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>
            <a:spLocks noChangeAspect="1"/>
          </p:cNvSpPr>
          <p:nvPr/>
        </p:nvSpPr>
        <p:spPr>
          <a:xfrm>
            <a:off x="6144598" y="3968103"/>
            <a:ext cx="225729" cy="22572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61829"/>
            <a:ext cx="8915399" cy="5229371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Chapters vs Groups: What’s the difference?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Chapter: at least 8 active Brothers, Bylaws, report to the NO, elect Officers, represented in Grand Chapter, required to have at least 3 meetings/year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Group: at least 5 active Brothers, hold regular meetings– stepping stone to </a:t>
            </a:r>
            <a:r>
              <a:rPr lang="en-US" dirty="0" err="1" smtClean="0">
                <a:solidFill>
                  <a:schemeClr val="tx1"/>
                </a:solidFill>
              </a:rPr>
              <a:t>Chapterhood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kind of things do Pro Chapters &amp; Groups do?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Fellowship and fun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Outreach and community service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Aid local Collegiate Chapters, aid in Initiations and PICs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with other local professional groups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Family involvement, flexible time commitment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local Professional Group?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Expansion soon– the windfall of recent Collegiate expansion efforts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Consider starting your own!  Contact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proexpansion@alphachisigma.org</a:t>
            </a:r>
            <a:r>
              <a:rPr lang="en-US" dirty="0" smtClean="0">
                <a:solidFill>
                  <a:schemeClr val="tx1"/>
                </a:solidFill>
              </a:rPr>
              <a:t> for info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4465"/>
            <a:ext cx="4121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Professional Chapters &amp; Groups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475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8560" y="1066800"/>
            <a:ext cx="8870583" cy="254302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District Councilors need your help!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Over 50 </a:t>
            </a:r>
            <a:r>
              <a:rPr lang="en-US" dirty="0" smtClean="0">
                <a:solidFill>
                  <a:schemeClr val="tx1"/>
                </a:solidFill>
              </a:rPr>
              <a:t>active Collegiate Chapters (and growing!) divided into </a:t>
            </a:r>
            <a:r>
              <a:rPr lang="en-US" dirty="0" smtClean="0">
                <a:solidFill>
                  <a:schemeClr val="tx1"/>
                </a:solidFill>
              </a:rPr>
              <a:t>13 </a:t>
            </a:r>
            <a:r>
              <a:rPr lang="en-US" dirty="0" smtClean="0">
                <a:solidFill>
                  <a:schemeClr val="tx1"/>
                </a:solidFill>
              </a:rPr>
              <a:t>Districts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Express interest in serving on a District Committee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Advise the DC– contribute to District Conclaves, aid in expansion efforts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Help local Collegiate Chapters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Contact your District Councilor (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email addresses</a:t>
            </a:r>
            <a:r>
              <a:rPr lang="en-US" dirty="0" smtClean="0">
                <a:solidFill>
                  <a:schemeClr val="tx1"/>
                </a:solidFill>
              </a:rPr>
              <a:t>) or email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national@alphachisigma.org</a:t>
            </a:r>
            <a:r>
              <a:rPr lang="en-US" dirty="0" smtClean="0">
                <a:solidFill>
                  <a:schemeClr val="tx1"/>
                </a:solidFill>
              </a:rPr>
              <a:t> to volunteer!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209" y="115483"/>
            <a:ext cx="263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District Committees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166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755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Office Theme</vt:lpstr>
      <vt:lpstr>The Professional Branch of ACS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ACS Membership is for life. What will you do now?</vt:lpstr>
    </vt:vector>
  </TitlesOfParts>
  <Company>CCHMC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LLW</dc:creator>
  <cp:lastModifiedBy>Walkup, Laura</cp:lastModifiedBy>
  <cp:revision>47</cp:revision>
  <dcterms:created xsi:type="dcterms:W3CDTF">2015-02-13T11:46:08Z</dcterms:created>
  <dcterms:modified xsi:type="dcterms:W3CDTF">2016-10-21T16:07:13Z</dcterms:modified>
</cp:coreProperties>
</file>