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5" r:id="rId3"/>
    <p:sldId id="270" r:id="rId4"/>
    <p:sldId id="271" r:id="rId5"/>
    <p:sldId id="272" r:id="rId6"/>
    <p:sldId id="263" r:id="rId7"/>
    <p:sldId id="273" r:id="rId8"/>
    <p:sldId id="267" r:id="rId9"/>
    <p:sldId id="27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scaleToFitPaper="1" frameSlides="1"/>
  <p:clrMru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4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tipp" userId="d808c7ddd78d5c1d" providerId="LiveId" clId="{B9050AFB-9760-4851-BB58-687ABC086B8A}"/>
    <pc:docChg chg="modSld">
      <pc:chgData name="John Stipp" userId="d808c7ddd78d5c1d" providerId="LiveId" clId="{B9050AFB-9760-4851-BB58-687ABC086B8A}" dt="2022-03-21T23:41:22.095" v="18" actId="20577"/>
      <pc:docMkLst>
        <pc:docMk/>
      </pc:docMkLst>
      <pc:sldChg chg="modSp modAnim">
        <pc:chgData name="John Stipp" userId="d808c7ddd78d5c1d" providerId="LiveId" clId="{B9050AFB-9760-4851-BB58-687ABC086B8A}" dt="2022-03-21T23:41:22.095" v="18" actId="20577"/>
        <pc:sldMkLst>
          <pc:docMk/>
          <pc:sldMk cId="0" sldId="267"/>
        </pc:sldMkLst>
        <pc:spChg chg="mod">
          <ac:chgData name="John Stipp" userId="d808c7ddd78d5c1d" providerId="LiveId" clId="{B9050AFB-9760-4851-BB58-687ABC086B8A}" dt="2022-03-21T23:41:22.095" v="18" actId="20577"/>
          <ac:spMkLst>
            <pc:docMk/>
            <pc:sldMk cId="0" sldId="267"/>
            <ac:spMk id="2" creationId="{00000000-0000-0000-0000-000000000000}"/>
          </ac:spMkLst>
        </pc:spChg>
      </pc:sldChg>
    </pc:docChg>
  </pc:docChgLst>
  <pc:docChgLst>
    <pc:chgData name="John Stipp" userId="d808c7ddd78d5c1d" providerId="LiveId" clId="{3DF4326F-D48A-4492-9836-5D94A851F9C1}"/>
    <pc:docChg chg="modSld">
      <pc:chgData name="John Stipp" userId="d808c7ddd78d5c1d" providerId="LiveId" clId="{3DF4326F-D48A-4492-9836-5D94A851F9C1}" dt="2022-06-20T00:53:24.435" v="27" actId="20577"/>
      <pc:docMkLst>
        <pc:docMk/>
      </pc:docMkLst>
      <pc:sldChg chg="modSp">
        <pc:chgData name="John Stipp" userId="d808c7ddd78d5c1d" providerId="LiveId" clId="{3DF4326F-D48A-4492-9836-5D94A851F9C1}" dt="2022-06-20T00:53:24.435" v="27" actId="20577"/>
        <pc:sldMkLst>
          <pc:docMk/>
          <pc:sldMk cId="0" sldId="267"/>
        </pc:sldMkLst>
        <pc:spChg chg="mod">
          <ac:chgData name="John Stipp" userId="d808c7ddd78d5c1d" providerId="LiveId" clId="{3DF4326F-D48A-4492-9836-5D94A851F9C1}" dt="2022-06-20T00:53:24.435" v="27" actId="20577"/>
          <ac:spMkLst>
            <pc:docMk/>
            <pc:sldMk cId="0" sldId="267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fld id="{13E80E43-4E6E-F944-B913-DC72E7B81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Arial" pitchFamily="-111" charset="0"/>
              </a:defRPr>
            </a:lvl1pPr>
          </a:lstStyle>
          <a:p>
            <a:pPr>
              <a:defRPr/>
            </a:pPr>
            <a:fld id="{2FC2CF34-1CDF-0646-9500-30DC68B008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4B321-1363-D648-9ECE-3EA9667E38BA}" type="slidenum">
              <a:rPr lang="en-US">
                <a:latin typeface="Arial" pitchFamily="-65" charset="0"/>
              </a:rPr>
              <a:pPr/>
              <a:t>1</a:t>
            </a:fld>
            <a:endParaRPr lang="en-US">
              <a:latin typeface="Arial" pitchFamily="-65" charset="0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FE969-0C38-AC4D-8016-4EEA68036A7D}" type="slidenum">
              <a:rPr lang="en-US">
                <a:latin typeface="Arial" pitchFamily="-65" charset="0"/>
              </a:rPr>
              <a:pPr/>
              <a:t>2</a:t>
            </a:fld>
            <a:endParaRPr lang="en-US">
              <a:latin typeface="Arial" pitchFamily="-65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074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5EDED-391D-0D45-BA78-5B650C44432C}" type="slidenum">
              <a:rPr lang="en-US" smtClean="0">
                <a:latin typeface="Arial" pitchFamily="-65" charset="0"/>
              </a:rPr>
              <a:pPr/>
              <a:t>3</a:t>
            </a:fld>
            <a:endParaRPr lang="en-US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FC2CF34-1CDF-0646-9500-30DC68B008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FC2CF34-1CDF-0646-9500-30DC68B008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FE969-0C38-AC4D-8016-4EEA68036A7D}" type="slidenum">
              <a:rPr lang="en-US">
                <a:latin typeface="Arial" pitchFamily="-65" charset="0"/>
              </a:rPr>
              <a:pPr/>
              <a:t>6</a:t>
            </a:fld>
            <a:endParaRPr lang="en-US">
              <a:latin typeface="Arial" pitchFamily="-65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016AF-285E-304D-98E1-F65961AAAC7A}" type="slidenum">
              <a:rPr lang="en-US">
                <a:latin typeface="Arial" pitchFamily="-65" charset="0"/>
              </a:rPr>
              <a:pPr/>
              <a:t>8</a:t>
            </a:fld>
            <a:endParaRPr lang="en-US">
              <a:latin typeface="Arial" pitchFamily="-65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Shape 19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hape 20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771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2596260" y="437261"/>
            <a:ext cx="395147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E33CF9AF-DD1B-0549-900C-E53606100D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5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B37BB50A-D2D2-B24F-BF45-B2342C0016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28650" y="2404872"/>
            <a:ext cx="7886700" cy="395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F00DD447-0CA5-CC4D-A56D-A01345B138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7" name="Shape 27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28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08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DFD46756-F27E-264C-AB86-E9D39155F7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5" name="Shape 35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6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72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9B66E6F4-2F58-B940-A1DC-80BAA69121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4" name="Shape 44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28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AB65016-4411-964D-955F-5AA9F26E3A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5" name="Shape 55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98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2" name="Shape 62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764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D82F9EDD-8BF6-384B-894F-98700F7DA7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9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A4977226-B64A-6043-B9F5-C8787A8CD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2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F20A7E3-06C9-B140-AD25-4A76A09F9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297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2404872"/>
            <a:ext cx="7886700" cy="395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F20A7E3-06C9-B140-AD25-4A76A09F9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Shape 11" descr="head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 descr="footer.jp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97252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4BB515-2DB8-4FF6-BB47-63D5703A5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886700" cy="798513"/>
          </a:xfrm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Legislative Process Overview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Biennial Conclave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6618E3-CC0A-4FC8-BCD3-EAF7D7EFC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2819400"/>
            <a:ext cx="3867150" cy="2578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706" y="914400"/>
            <a:ext cx="8229600" cy="1143000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3703" y="1908517"/>
            <a:ext cx="7467600" cy="4263683"/>
          </a:xfrm>
        </p:spPr>
        <p:txBody>
          <a:bodyPr/>
          <a:lstStyle/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primary purpose of Conclave is to conduct the business of the Grand Chapter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Legislative process is how the Grand Chapter conducts business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Proper understanding and adherence to the process will allow the Grand Chapter to function efficiently 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 pay attention!!!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425623"/>
      </p:ext>
    </p:extLst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171450" y="730028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Constitution and Bylaws Amendments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971800" y="1676400"/>
            <a:ext cx="27432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Assigns and logs motion number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33400" y="16002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All Legislation must be moved and seconded by a voting member of the Grand Chapter</a:t>
            </a:r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514600" y="1981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4191000" y="23622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1524000" y="2819400"/>
            <a:ext cx="55626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Constitution and Bylaws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Checks accuracy, wording, and consistency with Constitution and Bylaws</a:t>
            </a:r>
          </a:p>
        </p:txBody>
      </p:sp>
      <p:sp>
        <p:nvSpPr>
          <p:cNvPr id="17417" name="AutoShape 20"/>
          <p:cNvSpPr>
            <a:spLocks noChangeArrowheads="1"/>
          </p:cNvSpPr>
          <p:nvPr/>
        </p:nvSpPr>
        <p:spPr bwMode="auto">
          <a:xfrm>
            <a:off x="2438400" y="39624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Text Box 21"/>
          <p:cNvSpPr txBox="1">
            <a:spLocks noChangeArrowheads="1"/>
          </p:cNvSpPr>
          <p:nvPr/>
        </p:nvSpPr>
        <p:spPr bwMode="auto">
          <a:xfrm>
            <a:off x="2514600" y="4114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7419" name="Line 22"/>
          <p:cNvSpPr>
            <a:spLocks noChangeShapeType="1"/>
          </p:cNvSpPr>
          <p:nvPr/>
        </p:nvSpPr>
        <p:spPr bwMode="auto">
          <a:xfrm flipH="1">
            <a:off x="14478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1524000" y="3962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</a:t>
            </a:r>
            <a:r>
              <a:rPr lang="en-US" sz="120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1200" b="1"/>
              <a:t>(2/3 vote)</a:t>
            </a:r>
          </a:p>
        </p:txBody>
      </p:sp>
      <p:sp>
        <p:nvSpPr>
          <p:cNvPr id="17421" name="Oval 24"/>
          <p:cNvSpPr>
            <a:spLocks noChangeArrowheads="1"/>
          </p:cNvSpPr>
          <p:nvPr/>
        </p:nvSpPr>
        <p:spPr bwMode="auto">
          <a:xfrm>
            <a:off x="381000" y="39624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7422" name="Line 25"/>
          <p:cNvSpPr>
            <a:spLocks noChangeShapeType="1"/>
          </p:cNvSpPr>
          <p:nvPr/>
        </p:nvSpPr>
        <p:spPr bwMode="auto">
          <a:xfrm>
            <a:off x="2971800" y="35052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3" name="Line 26"/>
          <p:cNvSpPr>
            <a:spLocks noChangeShapeType="1"/>
          </p:cNvSpPr>
          <p:nvPr/>
        </p:nvSpPr>
        <p:spPr bwMode="auto">
          <a:xfrm>
            <a:off x="2971800" y="4572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4" name="Text Box 27"/>
          <p:cNvSpPr txBox="1">
            <a:spLocks noChangeArrowheads="1"/>
          </p:cNvSpPr>
          <p:nvPr/>
        </p:nvSpPr>
        <p:spPr bwMode="auto">
          <a:xfrm>
            <a:off x="2971800" y="495300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Fees, dues, or other Fraternity finances?</a:t>
            </a:r>
          </a:p>
        </p:txBody>
      </p:sp>
      <p:sp>
        <p:nvSpPr>
          <p:cNvPr id="17425" name="Text Box 28"/>
          <p:cNvSpPr txBox="1">
            <a:spLocks noChangeArrowheads="1"/>
          </p:cNvSpPr>
          <p:nvPr/>
        </p:nvSpPr>
        <p:spPr bwMode="auto">
          <a:xfrm>
            <a:off x="914400" y="5562600"/>
            <a:ext cx="38100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Financial Advisory Committee</a:t>
            </a:r>
          </a:p>
          <a:p>
            <a:pPr algn="ctr">
              <a:spcBef>
                <a:spcPct val="50000"/>
              </a:spcBef>
            </a:pPr>
            <a:r>
              <a:rPr lang="en-US" sz="1200" b="1"/>
              <a:t>Determines financial impact</a:t>
            </a:r>
          </a:p>
        </p:txBody>
      </p:sp>
      <p:sp>
        <p:nvSpPr>
          <p:cNvPr id="17426" name="Text Box 29"/>
          <p:cNvSpPr txBox="1">
            <a:spLocks noChangeArrowheads="1"/>
          </p:cNvSpPr>
          <p:nvPr/>
        </p:nvSpPr>
        <p:spPr bwMode="auto">
          <a:xfrm>
            <a:off x="6172200" y="5638800"/>
            <a:ext cx="685800" cy="3762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</p:txBody>
      </p:sp>
      <p:sp>
        <p:nvSpPr>
          <p:cNvPr id="17427" name="Line 30"/>
          <p:cNvSpPr>
            <a:spLocks noChangeShapeType="1"/>
          </p:cNvSpPr>
          <p:nvPr/>
        </p:nvSpPr>
        <p:spPr bwMode="auto">
          <a:xfrm>
            <a:off x="6477000" y="48768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Line 31"/>
          <p:cNvSpPr>
            <a:spLocks noChangeShapeType="1"/>
          </p:cNvSpPr>
          <p:nvPr/>
        </p:nvSpPr>
        <p:spPr bwMode="auto">
          <a:xfrm>
            <a:off x="47244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Line 32"/>
          <p:cNvSpPr>
            <a:spLocks noChangeShapeType="1"/>
          </p:cNvSpPr>
          <p:nvPr/>
        </p:nvSpPr>
        <p:spPr bwMode="auto">
          <a:xfrm>
            <a:off x="2971800" y="4876800"/>
            <a:ext cx="3505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0" name="Text Box 33"/>
          <p:cNvSpPr txBox="1">
            <a:spLocks noChangeArrowheads="1"/>
          </p:cNvSpPr>
          <p:nvPr/>
        </p:nvSpPr>
        <p:spPr bwMode="auto">
          <a:xfrm>
            <a:off x="3048000" y="4495800"/>
            <a:ext cx="682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17431" name="Oval 35"/>
          <p:cNvSpPr>
            <a:spLocks noChangeArrowheads="1"/>
          </p:cNvSpPr>
          <p:nvPr/>
        </p:nvSpPr>
        <p:spPr bwMode="auto">
          <a:xfrm>
            <a:off x="7467600" y="5486400"/>
            <a:ext cx="1447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</a:endParaRPr>
          </a:p>
        </p:txBody>
      </p:sp>
      <p:sp>
        <p:nvSpPr>
          <p:cNvPr id="17432" name="Text Box 36"/>
          <p:cNvSpPr txBox="1">
            <a:spLocks noChangeArrowheads="1"/>
          </p:cNvSpPr>
          <p:nvPr/>
        </p:nvSpPr>
        <p:spPr bwMode="auto">
          <a:xfrm>
            <a:off x="7572375" y="5502275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Grand Chapter</a:t>
            </a:r>
          </a:p>
        </p:txBody>
      </p:sp>
      <p:sp>
        <p:nvSpPr>
          <p:cNvPr id="17433" name="Line 37"/>
          <p:cNvSpPr>
            <a:spLocks noChangeShapeType="1"/>
          </p:cNvSpPr>
          <p:nvPr/>
        </p:nvSpPr>
        <p:spPr bwMode="auto">
          <a:xfrm>
            <a:off x="6858000" y="58674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7" name="Straight Arrow Connector 26"/>
          <p:cNvCxnSpPr>
            <a:stCxn id="17417" idx="2"/>
          </p:cNvCxnSpPr>
          <p:nvPr/>
        </p:nvCxnSpPr>
        <p:spPr>
          <a:xfrm rot="5400000">
            <a:off x="2819401" y="4724400"/>
            <a:ext cx="3048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2"/>
          <p:cNvSpPr>
            <a:spLocks noChangeShapeType="1"/>
          </p:cNvSpPr>
          <p:nvPr/>
        </p:nvSpPr>
        <p:spPr bwMode="auto">
          <a:xfrm>
            <a:off x="2971800" y="3733800"/>
            <a:ext cx="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-14652" y="714372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Resolutions (“Ordinary” Legislation)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2971800" y="1676400"/>
            <a:ext cx="28194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Assigns and logs motion number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All Legislation must be moved and seconded by a voting member of the Grand Chapter</a:t>
            </a:r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2514600" y="1981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4191000" y="2362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4191000" y="2743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4394200" y="24384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/>
              <a:t>Greetings and Appreciation</a:t>
            </a:r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6019800" y="2362200"/>
            <a:ext cx="2743200" cy="8334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Resolutions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Prepares resolutions, recommends action.</a:t>
            </a:r>
          </a:p>
        </p:txBody>
      </p:sp>
      <p:sp>
        <p:nvSpPr>
          <p:cNvPr id="19468" name="Line 10"/>
          <p:cNvSpPr>
            <a:spLocks noChangeShapeType="1"/>
          </p:cNvSpPr>
          <p:nvPr/>
        </p:nvSpPr>
        <p:spPr bwMode="auto">
          <a:xfrm>
            <a:off x="64770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1"/>
          <p:cNvSpPr>
            <a:spLocks noChangeArrowheads="1"/>
          </p:cNvSpPr>
          <p:nvPr/>
        </p:nvSpPr>
        <p:spPr bwMode="auto">
          <a:xfrm>
            <a:off x="5943600" y="34290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6019800" y="35814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9471" name="Line 13"/>
          <p:cNvSpPr>
            <a:spLocks noChangeShapeType="1"/>
          </p:cNvSpPr>
          <p:nvPr/>
        </p:nvSpPr>
        <p:spPr bwMode="auto">
          <a:xfrm>
            <a:off x="70104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Text Box 14"/>
          <p:cNvSpPr txBox="1">
            <a:spLocks noChangeArrowheads="1"/>
          </p:cNvSpPr>
          <p:nvPr/>
        </p:nvSpPr>
        <p:spPr bwMode="auto">
          <a:xfrm>
            <a:off x="6781800" y="3429000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 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(2/3 vote)</a:t>
            </a:r>
          </a:p>
        </p:txBody>
      </p:sp>
      <p:sp>
        <p:nvSpPr>
          <p:cNvPr id="19473" name="Oval 15"/>
          <p:cNvSpPr>
            <a:spLocks noChangeArrowheads="1"/>
          </p:cNvSpPr>
          <p:nvPr/>
        </p:nvSpPr>
        <p:spPr bwMode="auto">
          <a:xfrm>
            <a:off x="7924800" y="34290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9474" name="Text Box 16"/>
          <p:cNvSpPr txBox="1">
            <a:spLocks noChangeArrowheads="1"/>
          </p:cNvSpPr>
          <p:nvPr/>
        </p:nvSpPr>
        <p:spPr bwMode="auto">
          <a:xfrm>
            <a:off x="1752600" y="3124200"/>
            <a:ext cx="34290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Legislative Prep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Checks wording, format, etc.</a:t>
            </a:r>
          </a:p>
        </p:txBody>
      </p:sp>
      <p:sp>
        <p:nvSpPr>
          <p:cNvPr id="19475" name="AutoShape 17"/>
          <p:cNvSpPr>
            <a:spLocks noChangeArrowheads="1"/>
          </p:cNvSpPr>
          <p:nvPr/>
        </p:nvSpPr>
        <p:spPr bwMode="auto">
          <a:xfrm>
            <a:off x="2438400" y="39624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514600" y="4114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9477" name="Line 19"/>
          <p:cNvSpPr>
            <a:spLocks noChangeShapeType="1"/>
          </p:cNvSpPr>
          <p:nvPr/>
        </p:nvSpPr>
        <p:spPr bwMode="auto">
          <a:xfrm flipH="1">
            <a:off x="14478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Text Box 20"/>
          <p:cNvSpPr txBox="1">
            <a:spLocks noChangeArrowheads="1"/>
          </p:cNvSpPr>
          <p:nvPr/>
        </p:nvSpPr>
        <p:spPr bwMode="auto">
          <a:xfrm>
            <a:off x="1295400" y="3962400"/>
            <a:ext cx="12954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 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(2/3 vote</a:t>
            </a:r>
            <a:r>
              <a:rPr lang="en-US" sz="1200"/>
              <a:t>)</a:t>
            </a:r>
          </a:p>
        </p:txBody>
      </p:sp>
      <p:sp>
        <p:nvSpPr>
          <p:cNvPr id="19479" name="Oval 21"/>
          <p:cNvSpPr>
            <a:spLocks noChangeArrowheads="1"/>
          </p:cNvSpPr>
          <p:nvPr/>
        </p:nvSpPr>
        <p:spPr bwMode="auto">
          <a:xfrm>
            <a:off x="381000" y="39624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2971800" y="4724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Text Box 24"/>
          <p:cNvSpPr txBox="1">
            <a:spLocks noChangeArrowheads="1"/>
          </p:cNvSpPr>
          <p:nvPr/>
        </p:nvSpPr>
        <p:spPr bwMode="auto">
          <a:xfrm>
            <a:off x="2971800" y="50292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Fees, dues, or other Fraternity finances?</a:t>
            </a:r>
          </a:p>
        </p:txBody>
      </p:sp>
      <p:sp>
        <p:nvSpPr>
          <p:cNvPr id="19482" name="Text Box 25"/>
          <p:cNvSpPr txBox="1">
            <a:spLocks noChangeArrowheads="1"/>
          </p:cNvSpPr>
          <p:nvPr/>
        </p:nvSpPr>
        <p:spPr bwMode="auto">
          <a:xfrm>
            <a:off x="457200" y="5562600"/>
            <a:ext cx="42672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Financial Advisory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Determines Financial Impact</a:t>
            </a:r>
          </a:p>
        </p:txBody>
      </p:sp>
      <p:sp>
        <p:nvSpPr>
          <p:cNvPr id="19483" name="Text Box 26"/>
          <p:cNvSpPr txBox="1">
            <a:spLocks noChangeArrowheads="1"/>
          </p:cNvSpPr>
          <p:nvPr/>
        </p:nvSpPr>
        <p:spPr bwMode="auto">
          <a:xfrm>
            <a:off x="6172200" y="5638800"/>
            <a:ext cx="685800" cy="3762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6477000" y="4038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47244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2971800" y="4876800"/>
            <a:ext cx="3505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2971800" y="4572000"/>
            <a:ext cx="493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Yes</a:t>
            </a:r>
          </a:p>
        </p:txBody>
      </p:sp>
      <p:sp>
        <p:nvSpPr>
          <p:cNvPr id="19488" name="Text Box 31"/>
          <p:cNvSpPr txBox="1">
            <a:spLocks noChangeArrowheads="1"/>
          </p:cNvSpPr>
          <p:nvPr/>
        </p:nvSpPr>
        <p:spPr bwMode="auto">
          <a:xfrm>
            <a:off x="6477000" y="4267200"/>
            <a:ext cx="493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Yes</a:t>
            </a:r>
          </a:p>
        </p:txBody>
      </p:sp>
      <p:grpSp>
        <p:nvGrpSpPr>
          <p:cNvPr id="19489" name="Group 39"/>
          <p:cNvGrpSpPr>
            <a:grpSpLocks/>
          </p:cNvGrpSpPr>
          <p:nvPr/>
        </p:nvGrpSpPr>
        <p:grpSpPr bwMode="auto">
          <a:xfrm>
            <a:off x="7467600" y="5486400"/>
            <a:ext cx="1447800" cy="762000"/>
            <a:chOff x="7467600" y="5410200"/>
            <a:chExt cx="1447800" cy="762000"/>
          </a:xfrm>
        </p:grpSpPr>
        <p:sp>
          <p:nvSpPr>
            <p:cNvPr id="19493" name="Oval 32"/>
            <p:cNvSpPr>
              <a:spLocks noChangeArrowheads="1"/>
            </p:cNvSpPr>
            <p:nvPr/>
          </p:nvSpPr>
          <p:spPr bwMode="auto">
            <a:xfrm>
              <a:off x="7467600" y="5410200"/>
              <a:ext cx="1447800" cy="762000"/>
            </a:xfrm>
            <a:prstGeom prst="ellipse">
              <a:avLst/>
            </a:prstGeom>
            <a:solidFill>
              <a:srgbClr val="B7DEE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pitchFamily="-111" charset="0"/>
              </a:endParaRPr>
            </a:p>
          </p:txBody>
        </p:sp>
        <p:sp>
          <p:nvSpPr>
            <p:cNvPr id="19494" name="Text Box 33"/>
            <p:cNvSpPr txBox="1">
              <a:spLocks noChangeArrowheads="1"/>
            </p:cNvSpPr>
            <p:nvPr/>
          </p:nvSpPr>
          <p:spPr bwMode="auto">
            <a:xfrm>
              <a:off x="7543800" y="5410200"/>
              <a:ext cx="12192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Grand Chapter</a:t>
              </a:r>
            </a:p>
          </p:txBody>
        </p:sp>
      </p:grp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6858000" y="58674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2820988" y="4722812"/>
            <a:ext cx="3048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9484" idx="1"/>
          </p:cNvCxnSpPr>
          <p:nvPr/>
        </p:nvCxnSpPr>
        <p:spPr>
          <a:xfrm rot="5400000">
            <a:off x="6096001" y="5257800"/>
            <a:ext cx="7620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791" y="799940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Other Resolutions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743200" y="3429000"/>
            <a:ext cx="3276600" cy="692497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Assigns and logs motion number</a:t>
            </a:r>
          </a:p>
        </p:txBody>
      </p:sp>
      <p:sp>
        <p:nvSpPr>
          <p:cNvPr id="20485" name="Oval 15"/>
          <p:cNvSpPr>
            <a:spLocks noChangeArrowheads="1"/>
          </p:cNvSpPr>
          <p:nvPr/>
        </p:nvSpPr>
        <p:spPr bwMode="auto">
          <a:xfrm>
            <a:off x="1447800" y="1828800"/>
            <a:ext cx="1371600" cy="6858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SC</a:t>
            </a:r>
          </a:p>
        </p:txBody>
      </p:sp>
      <p:sp>
        <p:nvSpPr>
          <p:cNvPr id="20486" name="Oval 32"/>
          <p:cNvSpPr>
            <a:spLocks noChangeArrowheads="1"/>
          </p:cNvSpPr>
          <p:nvPr/>
        </p:nvSpPr>
        <p:spPr bwMode="auto">
          <a:xfrm>
            <a:off x="3733800" y="4724400"/>
            <a:ext cx="1447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Text Box 33"/>
          <p:cNvSpPr txBox="1">
            <a:spLocks noChangeArrowheads="1"/>
          </p:cNvSpPr>
          <p:nvPr/>
        </p:nvSpPr>
        <p:spPr bwMode="auto">
          <a:xfrm>
            <a:off x="3835400" y="47498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Grand Chapter</a:t>
            </a:r>
          </a:p>
        </p:txBody>
      </p:sp>
      <p:sp>
        <p:nvSpPr>
          <p:cNvPr id="20488" name="Line 34"/>
          <p:cNvSpPr>
            <a:spLocks noChangeShapeType="1"/>
          </p:cNvSpPr>
          <p:nvPr/>
        </p:nvSpPr>
        <p:spPr bwMode="auto">
          <a:xfrm flipH="1">
            <a:off x="44196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Oval 35"/>
          <p:cNvSpPr>
            <a:spLocks noChangeArrowheads="1"/>
          </p:cNvSpPr>
          <p:nvPr/>
        </p:nvSpPr>
        <p:spPr bwMode="auto">
          <a:xfrm>
            <a:off x="3505200" y="1828800"/>
            <a:ext cx="17526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Resolutions </a:t>
            </a:r>
          </a:p>
          <a:p>
            <a:pPr algn="ctr"/>
            <a:r>
              <a:rPr lang="en-US" b="1" dirty="0"/>
              <a:t>Committee</a:t>
            </a:r>
            <a:r>
              <a:rPr lang="en-US" sz="2000" b="1" dirty="0"/>
              <a:t>*</a:t>
            </a:r>
          </a:p>
        </p:txBody>
      </p:sp>
      <p:sp>
        <p:nvSpPr>
          <p:cNvPr id="20490" name="Oval 36"/>
          <p:cNvSpPr>
            <a:spLocks noChangeArrowheads="1"/>
          </p:cNvSpPr>
          <p:nvPr/>
        </p:nvSpPr>
        <p:spPr bwMode="auto">
          <a:xfrm>
            <a:off x="5638800" y="1828800"/>
            <a:ext cx="1828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Miscellaneous</a:t>
            </a:r>
          </a:p>
          <a:p>
            <a:pPr algn="ctr"/>
            <a:r>
              <a:rPr lang="en-US" b="1" dirty="0"/>
              <a:t>Motions</a:t>
            </a:r>
          </a:p>
        </p:txBody>
      </p:sp>
      <p:sp>
        <p:nvSpPr>
          <p:cNvPr id="20491" name="Line 37"/>
          <p:cNvSpPr>
            <a:spLocks noChangeShapeType="1"/>
          </p:cNvSpPr>
          <p:nvPr/>
        </p:nvSpPr>
        <p:spPr bwMode="auto">
          <a:xfrm>
            <a:off x="2514600" y="24384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Line 38"/>
          <p:cNvSpPr>
            <a:spLocks noChangeShapeType="1"/>
          </p:cNvSpPr>
          <p:nvPr/>
        </p:nvSpPr>
        <p:spPr bwMode="auto">
          <a:xfrm>
            <a:off x="44196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3" name="Line 39"/>
          <p:cNvSpPr>
            <a:spLocks noChangeShapeType="1"/>
          </p:cNvSpPr>
          <p:nvPr/>
        </p:nvSpPr>
        <p:spPr bwMode="auto">
          <a:xfrm flipH="1">
            <a:off x="5410200" y="2514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TextBox 13"/>
          <p:cNvSpPr txBox="1">
            <a:spLocks noChangeArrowheads="1"/>
          </p:cNvSpPr>
          <p:nvPr/>
        </p:nvSpPr>
        <p:spPr bwMode="auto">
          <a:xfrm>
            <a:off x="304800" y="5638800"/>
            <a:ext cx="8584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*</a:t>
            </a:r>
            <a:r>
              <a:rPr lang="en-US" b="1" dirty="0"/>
              <a:t> Only for “customary” resolutions originating in the Resolutions Committee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706" y="914400"/>
            <a:ext cx="8229600" cy="1143000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What do the Committees do?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3703" y="1908517"/>
            <a:ext cx="7467600" cy="4263683"/>
          </a:xfrm>
        </p:spPr>
        <p:txBody>
          <a:bodyPr/>
          <a:lstStyle/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Legislative Preparation Committee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Checks legislation for wording, format, etc.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Forwards legislation to Financial Advisory Committee or Grand Recorder.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May send the motion back to the maker on a 2/3 majority vote.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Constitution and Bylaws Committee</a:t>
            </a:r>
          </a:p>
          <a:p>
            <a:pPr marL="682625" lvl="1" indent="-225425" algn="l" eaLnBrk="1" hangingPunct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Checks amendments for wording, format, accuracy, consistency with Constitution &amp; Bylaws.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May send the motion back to the maker on a 2/3 majority vote.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Forwards amendments to Financial Advisory Committee or the Grand Recorder.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</p:txBody>
      </p:sp>
    </p:spTree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D82F9EDD-8BF6-384B-894F-98700F7DA7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8650" y="1676400"/>
            <a:ext cx="7620000" cy="45191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lvl="6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Resolutions Committee</a:t>
            </a:r>
          </a:p>
          <a:p>
            <a:pPr marL="682625" lvl="1" indent="-227013">
              <a:buClrTx/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Checks resolutions; prepares routine/customary resolutions.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resolution to Grand Recorder, or by a 2/3 vote returns to maker. 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Resolutions prepared by the Resolutions Committee or the Supreme Council bypass the committee process.</a:t>
            </a:r>
            <a:b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5425" indent="-227013">
              <a:buFont typeface="Arial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Advisory Committee</a:t>
            </a:r>
          </a:p>
          <a:p>
            <a:pPr marL="682625" lvl="1" indent="-225425"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Determines financial impact of any legislation referred to it (best guess).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to the Grand Recorder.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edit the motion.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asked to explain its report during consideration of a motion.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6200" y="6096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>
                <a:solidFill>
                  <a:srgbClr val="0000CC"/>
                </a:solidFill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Special Majorities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4508" y="1752600"/>
            <a:ext cx="7924800" cy="5181600"/>
          </a:xfrm>
        </p:spPr>
        <p:txBody>
          <a:bodyPr/>
          <a:lstStyle/>
          <a:p>
            <a:pPr marL="284163" indent="-28416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amend the Constitution*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3/4 of the delegates registered at Conclave. (NOTE: absent delegate or one who doesn’t vote counts as a NO vote.)</a:t>
            </a:r>
          </a:p>
          <a:p>
            <a:pPr marL="227013" indent="-22701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amend the Bylaws*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 majority of the members of the Grand Chapter present at the current Conclave Session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read at least one day prior to action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Grand Chapter Session # 5 (Thursday, July 14</a:t>
            </a:r>
            <a:r>
              <a:rPr lang="en-US" i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th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8:30 – 10:45am) </a:t>
            </a:r>
          </a:p>
          <a:p>
            <a:pPr marL="227013" indent="-22701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Common incidental/subsidiary motions that require 2/3 majority of those voting for passage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Adopt or suspend the standing rules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Limit debate (“call the question”)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Close nominations</a:t>
            </a:r>
          </a:p>
          <a:p>
            <a:pPr marL="284163" indent="-284163" algn="l" eaLnBrk="1" hangingPunct="1">
              <a:lnSpc>
                <a:spcPct val="110000"/>
              </a:lnSpc>
              <a:buFontTx/>
              <a:buChar char="•"/>
              <a:defRPr/>
            </a:pPr>
            <a:endParaRPr lang="en-US" sz="2400" i="1" dirty="0">
              <a:solidFill>
                <a:srgbClr val="000000"/>
              </a:solidFill>
              <a:sym typeface="Wingdings"/>
            </a:endParaRPr>
          </a:p>
          <a:p>
            <a:pPr algn="l" eaLnBrk="1" hangingPunct="1">
              <a:lnSpc>
                <a:spcPct val="110000"/>
              </a:lnSpc>
              <a:buFontTx/>
              <a:buChar char="•"/>
              <a:defRPr/>
            </a:pP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990600"/>
            <a:ext cx="9067800" cy="1274618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Common Misunderstandings of Parliamentary Procedure in Conclave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-19050" y="2001983"/>
            <a:ext cx="8534400" cy="5181600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“Friendly amendments”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(no such thing!)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Once the motion has been read by the GMA, the motion “belongs” to the Grand Chapter, not to the maker of the motion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Amendments must be adopted by the Grand Chapter either by a formal vote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by unanimous consent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GMA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choose to declare the amendment adopted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there is no objection; a single objection is sufficient to force a formal vote (and debate) on the amendment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“Call the question” (a vote to end debate)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think twice!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Must have the floor (“be recognized”)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“I move the previous question”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Requires a second and 2/3 vote for approval (voting to end debate;           if approved,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vote on the motion under consideration)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waste of time if the debate is winding down anyway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00DD447-0CA5-CC4D-A56D-A01345B138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ial Alpha Chi Sigma Templa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Official Alpha Chi Sigma Template</Template>
  <TotalTime>536</TotalTime>
  <Words>703</Words>
  <Application>Microsoft Office PowerPoint</Application>
  <PresentationFormat>On-screen Show (4:3)</PresentationFormat>
  <Paragraphs>110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Official Alpha Chi Sigma Template</vt:lpstr>
      <vt:lpstr>Legislative Process Overview 56th Biennial Conclave</vt:lpstr>
      <vt:lpstr>Overview</vt:lpstr>
      <vt:lpstr>Constitution and Bylaws Amendments</vt:lpstr>
      <vt:lpstr>Resolutions (“Ordinary” Legislation)</vt:lpstr>
      <vt:lpstr>Other Resolutions</vt:lpstr>
      <vt:lpstr>What do the Committees do?</vt:lpstr>
      <vt:lpstr>PowerPoint Presentation</vt:lpstr>
      <vt:lpstr> Special Majorities</vt:lpstr>
      <vt:lpstr>Common Misunderstandings of Parliamentary Procedure in Conclave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Things Get Done Alpha Chi Sigma</dc:title>
  <dc:subject/>
  <dc:creator>GR John Stipp</dc:creator>
  <cp:keywords/>
  <dc:description/>
  <cp:lastModifiedBy>John Stipp</cp:lastModifiedBy>
  <cp:revision>24</cp:revision>
  <cp:lastPrinted>2008-07-16T03:22:12Z</cp:lastPrinted>
  <dcterms:created xsi:type="dcterms:W3CDTF">2008-07-16T02:49:21Z</dcterms:created>
  <dcterms:modified xsi:type="dcterms:W3CDTF">2022-06-20T00:53:59Z</dcterms:modified>
  <cp:category/>
</cp:coreProperties>
</file>